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269" r:id="rId3"/>
    <p:sldId id="260" r:id="rId4"/>
    <p:sldId id="259" r:id="rId5"/>
    <p:sldId id="270" r:id="rId6"/>
    <p:sldId id="271" r:id="rId7"/>
    <p:sldId id="273" r:id="rId8"/>
    <p:sldId id="275" r:id="rId9"/>
    <p:sldId id="276" r:id="rId10"/>
    <p:sldId id="277" r:id="rId11"/>
    <p:sldId id="278" r:id="rId12"/>
    <p:sldId id="279" r:id="rId13"/>
    <p:sldId id="267" r:id="rId14"/>
    <p:sldId id="280" r:id="rId15"/>
    <p:sldId id="282" r:id="rId16"/>
    <p:sldId id="261" r:id="rId17"/>
    <p:sldId id="262" r:id="rId18"/>
    <p:sldId id="263" r:id="rId19"/>
    <p:sldId id="264" r:id="rId20"/>
    <p:sldId id="265" r:id="rId21"/>
    <p:sldId id="266" r:id="rId22"/>
    <p:sldId id="281" r:id="rId23"/>
    <p:sldId id="283" r:id="rId24"/>
    <p:sldId id="284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entury Gothic" panose="020B050202020202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6362F45-8D65-499E-9835-8EBD17FC5A97}">
          <p14:sldIdLst>
            <p14:sldId id="256"/>
            <p14:sldId id="269"/>
            <p14:sldId id="260"/>
            <p14:sldId id="259"/>
            <p14:sldId id="270"/>
            <p14:sldId id="271"/>
            <p14:sldId id="273"/>
            <p14:sldId id="275"/>
            <p14:sldId id="276"/>
            <p14:sldId id="277"/>
            <p14:sldId id="278"/>
            <p14:sldId id="279"/>
            <p14:sldId id="267"/>
            <p14:sldId id="280"/>
            <p14:sldId id="282"/>
            <p14:sldId id="261"/>
            <p14:sldId id="262"/>
            <p14:sldId id="263"/>
            <p14:sldId id="264"/>
            <p14:sldId id="265"/>
            <p14:sldId id="266"/>
            <p14:sldId id="281"/>
            <p14:sldId id="283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D5B7"/>
    <a:srgbClr val="008184"/>
    <a:srgbClr val="A0E3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92" autoAdjust="0"/>
    <p:restoredTop sz="78731" autoAdjust="0"/>
  </p:normalViewPr>
  <p:slideViewPr>
    <p:cSldViewPr snapToGrid="0">
      <p:cViewPr varScale="1">
        <p:scale>
          <a:sx n="87" d="100"/>
          <a:sy n="87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25A59-1352-4558-9DD1-6DB4D8E7DFA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8BF636-431D-421D-9E47-8B86481FB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1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John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4489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Kayleigh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22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Kayleigh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coin is even or odd time, and the person telling them to stop is a gamma ray or beta particle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33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998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Kayleigh and John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You receive a certain amount of radiation every day just from buildings, the sun, food… it’s everywhere</a:t>
            </a:r>
          </a:p>
          <a:p>
            <a:pPr marL="171450" indent="-171450">
              <a:buFontTx/>
              <a:buChar char="-"/>
            </a:pPr>
            <a:r>
              <a:rPr lang="en-US" dirty="0"/>
              <a:t>Uranium glass contains trace amounts of uranium</a:t>
            </a:r>
          </a:p>
          <a:p>
            <a:pPr marL="171450" indent="-171450">
              <a:buFontTx/>
              <a:buChar char="-"/>
            </a:pPr>
            <a:r>
              <a:rPr lang="en-US" dirty="0"/>
              <a:t>Safe to the touch, can’t leach out of the glass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Produces mostly alpha particles, but does produce weak beta and gamma, which is what is being detected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That’s why it has to be so close to the Geiger muller tube</a:t>
            </a:r>
          </a:p>
          <a:p>
            <a:pPr marL="171450" indent="-171450">
              <a:buFontTx/>
              <a:buChar char="-"/>
            </a:pPr>
            <a:r>
              <a:rPr lang="en-US" dirty="0"/>
              <a:t>Uranium follows the inverse square law, so the farther away you are, the safer you are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It’s not a linear drop-off, it’s exponential</a:t>
            </a:r>
          </a:p>
          <a:p>
            <a:pPr marL="171450" indent="-171450">
              <a:buFontTx/>
              <a:buChar char="-"/>
            </a:pPr>
            <a:r>
              <a:rPr lang="en-US" dirty="0"/>
              <a:t>https://www.ncbi.nlm.nih.gov/pmc/articles/PMC6037814/</a:t>
            </a:r>
          </a:p>
          <a:p>
            <a:pPr marL="171450" indent="-171450">
              <a:buFontTx/>
              <a:buChar char="-"/>
            </a:pPr>
            <a:r>
              <a:rPr lang="en-US" dirty="0"/>
              <a:t>Paper will shield alpha, aluminum will shield beta, lead shields gamma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90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John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973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Adam and John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0497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Kayleigh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273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1568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11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John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Use in cryptography, so security applications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Test data for applications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Simulating complex phenomenon that require source of entropy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 the way from biological simulations to economic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Statistics – selecting random samples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729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Adam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“random” is an abstract concept, difficult to tell a computer to produce something abstract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Computers are deterministic, meaning they’re just following orders; it’s going to do the same thing every time because it’s just following directions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Pseudo random number generators are deterministic algorithms, and we judge how “random” they are by how long it takes them to start working in a loop and repeating themselves</a:t>
            </a:r>
          </a:p>
          <a:p>
            <a:pPr marL="171450" indent="-171450">
              <a:buFontTx/>
              <a:buChar char="-"/>
            </a:pPr>
            <a:r>
              <a:rPr lang="en-US" dirty="0"/>
              <a:t>Mersenne twister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 best way we can do this is find something with entropy and use this as a source of randomness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Temp in this room is not 70 degrees, it’s 70 and an infinitesimal number of decimal places, constantly changing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We can predict how much radiation this marble will give off, but we </a:t>
            </a:r>
            <a:r>
              <a:rPr lang="en-US" i="1" dirty="0"/>
              <a:t>can’t </a:t>
            </a:r>
            <a:r>
              <a:rPr lang="en-US" i="0" dirty="0"/>
              <a:t> predict </a:t>
            </a:r>
            <a:r>
              <a:rPr lang="en-US" i="1" dirty="0"/>
              <a:t>when</a:t>
            </a:r>
            <a:r>
              <a:rPr lang="en-US" i="0" dirty="0"/>
              <a:t> a radioactive event will occur</a:t>
            </a:r>
          </a:p>
          <a:p>
            <a:pPr marL="171450" lvl="0" indent="-171450">
              <a:buFontTx/>
              <a:buChar char="-"/>
            </a:pPr>
            <a:r>
              <a:rPr lang="en-US" i="0" dirty="0"/>
              <a:t>We try to find things that are hard to predict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https://www.random.org/randomness/#:~:text=Random%20numbers%20are%20useful%20for,samples%20from%20larger%20data%20sets.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236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Adam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Use in cryptography, so security applications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Test data for applications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Simulating complex phenomenon that require source of entropy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 the way from biological simulations to economic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Statistics – selecting random samples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792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John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82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Josh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923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62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Adam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54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Kayleigh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BF636-431D-421D-9E47-8B86481FB0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755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908BE-9C3F-4958-9D46-5D9F41672A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4F3C9-6D67-4C3D-B0E6-18BFF8AEF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BA3F-84D5-4945-B44D-52ECBFEBC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51ED5-D7EC-4249-AA0F-C91C978E4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4C7D6-D2FD-4DC6-B704-45BB079D6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95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A01F-7D5C-4548-AF39-D257A8966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8FE609-695A-4CDC-BF5E-389F6EF7A5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63135-9840-40B4-BD4F-1C761DC3F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7080F-9B0F-40A6-B752-516E20F4C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62287-1775-4269-BD34-7673A086F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365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69E98E-104A-4180-9006-05F645CE6A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AE6BB9-1A89-4176-9566-181722643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67BE0-B6C2-4F12-B454-78890D58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D974C-7366-44BC-B5E2-7749CDCDA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711B5-CE9C-46EB-A06F-AD033E51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107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70114-457E-45A2-BD83-F8A10D910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267A-6630-46B2-859B-8E9E6953D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7151E-1347-458C-94BA-33D28EFF3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796EA-1FEA-4D8D-9697-29B8B2013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7A094-37D0-4B5F-9A03-698C74FB0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151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E90FC-24E1-473B-BC2B-09119C2EE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F74F1-CE76-4992-88DB-A9F3F12FD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AF03F-377A-4285-9E32-15CF0AA00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99B56-B4EE-4C19-894F-9B20E82EE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80185-439E-4487-95CB-5165C668F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86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93E84-9E41-471A-BA41-50605C13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B1CB6-4BFD-4D39-B4F3-BF275563AC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B55E3-0FCD-4663-8FF6-A04B20B7B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A987AB-625E-4D53-80F9-48452FE09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A71C3C-44C7-4547-B6E5-E246127D2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09D431-C6A2-4D70-96EE-DB41A438A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49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4B57F-2EAA-4223-A01F-E857427CB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CCC0B0-11FC-4E7E-8209-078866F06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323594-6858-4501-BA6F-84179F67E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410978-632E-49F7-9B0A-D87BA87666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C0BF9B-ABD5-4AB9-8DEE-DC41EBFA0F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803C81-C897-4A78-8654-CD96AA36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0EA6E7-C004-432F-82F6-FCCEE0687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063535-9076-4A88-AAD1-EC7120054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67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FDA30-7588-48C6-AD3A-30896AC91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67298C-9295-421A-A643-DED74BD9C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69184F-2E1C-4101-957F-4BA735896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BD2A14-1248-4CD5-9192-D4DDF9F9C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416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766A4A-CA5C-4247-B094-90A501CC6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F5AFC3-32AB-458D-92CA-F15378A15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CE5BF2-77E3-401A-AC30-6CED6CBB5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06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E07A1-8106-4916-8E7E-0C6FF7492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5AD15-8F2D-4FD9-B004-5EED513BC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E9869B-9436-4535-9C7C-49A75A3FB9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7CC1AE-A136-488B-953D-A9BC1A7F2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ECD0F-FA71-4E21-8B34-44AEC7990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31B77-7ABB-48C8-A8EC-B5D1964A1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087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57359-1307-4B49-9FA0-655C1EC1D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A1B01D-0C3A-4A2C-A3BF-5BB137E620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637EE-3ECF-4FF8-ACC1-4F39725C5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CBFF3-4082-463D-AF6F-B4F8B4E9A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3DB69-CA8A-46B0-9EBC-D54FA5BD8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3EE706-BD28-4305-87DA-C14CA2D1D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6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58F9B1-4759-4B61-9846-58A0719EE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F1D3C-70B4-4B1C-81CA-3EBAB5559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D3AC3-D709-4634-8BCF-9DB4F3162C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F900C-3E62-4716-B1F8-961A2CF92CC6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FBF57-97FE-4070-AC07-D3C4CB0D9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6D5E5-A1CE-4AB7-9006-4F2BF880BF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99B5E-A16E-4541-8B20-1B2432535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393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FC816-70B2-4429-A60B-ACE2575CB0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7200" b="1" dirty="0">
                <a:solidFill>
                  <a:srgbClr val="A0E3CF"/>
                </a:solidFill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Radioactive Random Number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B64FC-9254-485E-AC54-C2CE42FDB4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A0E3CF"/>
                </a:solidFill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Programming Embedded Systems Spring 2021</a:t>
            </a:r>
          </a:p>
          <a:p>
            <a:endParaRPr lang="en-US" dirty="0">
              <a:solidFill>
                <a:srgbClr val="A0E3CF"/>
              </a:solidFill>
              <a:latin typeface="Century Gothic" panose="020B0502020202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solidFill>
                  <a:srgbClr val="A0E3CF"/>
                </a:solidFill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Kayleigh Post, Kevin </a:t>
            </a:r>
            <a:r>
              <a:rPr lang="en-US" dirty="0" err="1">
                <a:solidFill>
                  <a:srgbClr val="A0E3CF"/>
                </a:solidFill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McBrien</a:t>
            </a:r>
            <a:r>
              <a:rPr lang="en-US" dirty="0">
                <a:solidFill>
                  <a:srgbClr val="A0E3CF"/>
                </a:solidFill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Josh Pitts, </a:t>
            </a:r>
          </a:p>
          <a:p>
            <a:r>
              <a:rPr lang="en-US" dirty="0">
                <a:solidFill>
                  <a:srgbClr val="A0E3CF"/>
                </a:solidFill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Adam </a:t>
            </a:r>
            <a:r>
              <a:rPr lang="en-US" dirty="0" err="1">
                <a:solidFill>
                  <a:srgbClr val="A0E3CF"/>
                </a:solidFill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Lothridge</a:t>
            </a:r>
            <a:r>
              <a:rPr lang="en-US" dirty="0">
                <a:solidFill>
                  <a:srgbClr val="A0E3CF"/>
                </a:solidFill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John McMeen</a:t>
            </a:r>
          </a:p>
        </p:txBody>
      </p:sp>
    </p:spTree>
    <p:extLst>
      <p:ext uri="{BB962C8B-B14F-4D97-AF65-F5344CB8AC3E}">
        <p14:creationId xmlns:p14="http://schemas.microsoft.com/office/powerpoint/2010/main" val="1564331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Algorithm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0E3CF"/>
                </a:solidFill>
              </a:rPr>
              <a:t>Each time a radioactive event occurs, the device will see how many microseconds have elapsed since the device was powered on. </a:t>
            </a:r>
          </a:p>
          <a:p>
            <a:r>
              <a:rPr lang="en-US" dirty="0">
                <a:solidFill>
                  <a:srgbClr val="A0E3CF"/>
                </a:solidFill>
              </a:rPr>
              <a:t>Microseconds are returned from the board in 4 microsecond intervals, so we divide the number by 4.</a:t>
            </a:r>
          </a:p>
          <a:p>
            <a:r>
              <a:rPr lang="en-US" dirty="0">
                <a:solidFill>
                  <a:srgbClr val="A0E3CF"/>
                </a:solidFill>
              </a:rPr>
              <a:t>The board then sees if the number is even or odd by using a mod2 function which divides by 2 and takes remainder.</a:t>
            </a:r>
          </a:p>
          <a:p>
            <a:r>
              <a:rPr lang="en-US" dirty="0">
                <a:solidFill>
                  <a:srgbClr val="A0E3CF"/>
                </a:solidFill>
              </a:rPr>
              <a:t>This will always generate a 0 or 1 remainder.</a:t>
            </a:r>
          </a:p>
          <a:p>
            <a:r>
              <a:rPr lang="en-US" dirty="0">
                <a:solidFill>
                  <a:srgbClr val="A0E3CF"/>
                </a:solidFill>
              </a:rPr>
              <a:t>Those 0’s and 1’s are used to created a bit stream</a:t>
            </a:r>
          </a:p>
        </p:txBody>
      </p:sp>
    </p:spTree>
    <p:extLst>
      <p:ext uri="{BB962C8B-B14F-4D97-AF65-F5344CB8AC3E}">
        <p14:creationId xmlns:p14="http://schemas.microsoft.com/office/powerpoint/2010/main" val="1897891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Algorithm Design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0E3CF"/>
                </a:solidFill>
              </a:rPr>
              <a:t>This is equivalent to someone spinning a coin 250,000 times a second and then telling them to stop! </a:t>
            </a:r>
          </a:p>
          <a:p>
            <a:r>
              <a:rPr lang="en-US" dirty="0">
                <a:solidFill>
                  <a:srgbClr val="A0E3CF"/>
                </a:solidFill>
              </a:rPr>
              <a:t>Then taking heads or tails, 0 or 1, and using it to create a number</a:t>
            </a:r>
          </a:p>
        </p:txBody>
      </p:sp>
    </p:spTree>
    <p:extLst>
      <p:ext uri="{BB962C8B-B14F-4D97-AF65-F5344CB8AC3E}">
        <p14:creationId xmlns:p14="http://schemas.microsoft.com/office/powerpoint/2010/main" val="3722478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Frequently Asked Questions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8DD63C-EBC2-4658-A919-9F4783E3D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40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008184"/>
          </a:solidFill>
          <a:ln w="50800">
            <a:solidFill>
              <a:srgbClr val="5ED5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solidFill>
            <a:srgbClr val="008184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Is it safe???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21B855-103D-42BB-B684-72769DEC9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568" y="183008"/>
            <a:ext cx="4544032" cy="651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How random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A0E3CF"/>
                </a:solidFill>
              </a:rPr>
              <a:t>Since radioactive events are unpredictable, it is difficult to predict when a 0 or 1 will be chosen, and are uniformly distributed over [0,1]</a:t>
            </a:r>
          </a:p>
          <a:p>
            <a:r>
              <a:rPr lang="en-US" dirty="0">
                <a:solidFill>
                  <a:srgbClr val="A0E3CF"/>
                </a:solidFill>
              </a:rPr>
              <a:t>In Streaming Mode, the 0’s and 1’s are combined to create an 8-bit number. The bits will average out to be half 0 and half 1 in the final number. This creates a normal distribution from [0 – 255]</a:t>
            </a:r>
          </a:p>
          <a:p>
            <a:r>
              <a:rPr lang="en-US" dirty="0">
                <a:solidFill>
                  <a:srgbClr val="A0E3CF"/>
                </a:solidFill>
              </a:rPr>
              <a:t>In Dice Mode, the number is generated using the same method, except the final number is put through another mod</a:t>
            </a:r>
          </a:p>
          <a:p>
            <a:pPr marL="0" indent="0">
              <a:buNone/>
            </a:pPr>
            <a:r>
              <a:rPr lang="en-US" dirty="0">
                <a:solidFill>
                  <a:srgbClr val="A0E3CF"/>
                </a:solidFill>
              </a:rPr>
              <a:t>   function. This makes the distribution closer to uniform</a:t>
            </a:r>
          </a:p>
          <a:p>
            <a:pPr marL="0" indent="0">
              <a:buNone/>
            </a:pPr>
            <a:r>
              <a:rPr lang="en-US" dirty="0">
                <a:solidFill>
                  <a:srgbClr val="A0E3CF"/>
                </a:solidFill>
              </a:rPr>
              <a:t>   but not perfect.</a:t>
            </a:r>
          </a:p>
        </p:txBody>
      </p:sp>
    </p:spTree>
    <p:extLst>
      <p:ext uri="{BB962C8B-B14F-4D97-AF65-F5344CB8AC3E}">
        <p14:creationId xmlns:p14="http://schemas.microsoft.com/office/powerpoint/2010/main" val="1485322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How fast can it generate numbers?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A0E3CF"/>
                </a:solidFill>
              </a:rPr>
              <a:t>The device requires a radioactive event to chose a 0 or 1 for the 8-bit number generated.</a:t>
            </a:r>
          </a:p>
          <a:p>
            <a:r>
              <a:rPr lang="en-US" dirty="0">
                <a:solidFill>
                  <a:srgbClr val="A0E3CF"/>
                </a:solidFill>
              </a:rPr>
              <a:t>Providing a more powerful radioactive source would increase the rate at which the bit stream is filled for each random number.</a:t>
            </a:r>
          </a:p>
          <a:p>
            <a:r>
              <a:rPr lang="en-US" dirty="0">
                <a:solidFill>
                  <a:srgbClr val="A0E3CF"/>
                </a:solidFill>
              </a:rPr>
              <a:t>A more powerful source would allow the device to generate larger numbers, faster, such as 16-, 32-, and 64-bit numbers.</a:t>
            </a:r>
          </a:p>
        </p:txBody>
      </p:sp>
    </p:spTree>
    <p:extLst>
      <p:ext uri="{BB962C8B-B14F-4D97-AF65-F5344CB8AC3E}">
        <p14:creationId xmlns:p14="http://schemas.microsoft.com/office/powerpoint/2010/main" val="1131352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Progress Photos</a:t>
            </a:r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08A5DE05-40DF-493C-ADAE-BF298E6AE4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680" y="1825625"/>
            <a:ext cx="6528639" cy="4351338"/>
          </a:xfrm>
        </p:spPr>
      </p:pic>
    </p:spTree>
    <p:extLst>
      <p:ext uri="{BB962C8B-B14F-4D97-AF65-F5344CB8AC3E}">
        <p14:creationId xmlns:p14="http://schemas.microsoft.com/office/powerpoint/2010/main" val="3457557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Progress Photos</a:t>
            </a:r>
          </a:p>
        </p:txBody>
      </p:sp>
      <p:pic>
        <p:nvPicPr>
          <p:cNvPr id="7" name="Content Placeholder 6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5369ECA6-E378-4BA3-AEA3-6F842A6E6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680" y="1825625"/>
            <a:ext cx="6528639" cy="4351338"/>
          </a:xfrm>
        </p:spPr>
      </p:pic>
    </p:spTree>
    <p:extLst>
      <p:ext uri="{BB962C8B-B14F-4D97-AF65-F5344CB8AC3E}">
        <p14:creationId xmlns:p14="http://schemas.microsoft.com/office/powerpoint/2010/main" val="2476188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Progress Photos</a:t>
            </a:r>
          </a:p>
        </p:txBody>
      </p:sp>
      <p:pic>
        <p:nvPicPr>
          <p:cNvPr id="6" name="Content Placeholder 5" descr="tm1638 interface module">
            <a:extLst>
              <a:ext uri="{FF2B5EF4-FFF2-40B4-BE49-F238E27FC236}">
                <a16:creationId xmlns:a16="http://schemas.microsoft.com/office/drawing/2014/main" id="{96ABBD5D-71BD-4B75-BE17-87356B0CB6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680" y="1825625"/>
            <a:ext cx="6528639" cy="4351338"/>
          </a:xfrm>
        </p:spPr>
      </p:pic>
    </p:spTree>
    <p:extLst>
      <p:ext uri="{BB962C8B-B14F-4D97-AF65-F5344CB8AC3E}">
        <p14:creationId xmlns:p14="http://schemas.microsoft.com/office/powerpoint/2010/main" val="3142497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Progress Photos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3498873-CCB4-4C37-81B8-9A71E2043F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680" y="1825625"/>
            <a:ext cx="6528639" cy="4351338"/>
          </a:xfrm>
        </p:spPr>
      </p:pic>
    </p:spTree>
    <p:extLst>
      <p:ext uri="{BB962C8B-B14F-4D97-AF65-F5344CB8AC3E}">
        <p14:creationId xmlns:p14="http://schemas.microsoft.com/office/powerpoint/2010/main" val="3227831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0E3CF"/>
                </a:solidFill>
              </a:rPr>
              <a:t>How random numbers are created</a:t>
            </a:r>
          </a:p>
          <a:p>
            <a:r>
              <a:rPr lang="en-US" dirty="0">
                <a:solidFill>
                  <a:srgbClr val="A0E3CF"/>
                </a:solidFill>
              </a:rPr>
              <a:t>Why random numbers are important</a:t>
            </a:r>
          </a:p>
          <a:p>
            <a:r>
              <a:rPr lang="en-US" dirty="0">
                <a:solidFill>
                  <a:srgbClr val="A0E3CF"/>
                </a:solidFill>
              </a:rPr>
              <a:t>Our hardware and software</a:t>
            </a:r>
          </a:p>
          <a:p>
            <a:r>
              <a:rPr lang="en-US" dirty="0">
                <a:solidFill>
                  <a:srgbClr val="A0E3CF"/>
                </a:solidFill>
              </a:rPr>
              <a:t>Build notes</a:t>
            </a:r>
          </a:p>
          <a:p>
            <a:r>
              <a:rPr lang="en-US" dirty="0">
                <a:solidFill>
                  <a:srgbClr val="A0E3CF"/>
                </a:solidFill>
              </a:rPr>
              <a:t>Future work</a:t>
            </a:r>
          </a:p>
          <a:p>
            <a:endParaRPr lang="en-US" dirty="0">
              <a:solidFill>
                <a:srgbClr val="A0E3CF"/>
              </a:solidFill>
            </a:endParaRPr>
          </a:p>
          <a:p>
            <a:endParaRPr lang="en-US" dirty="0">
              <a:solidFill>
                <a:srgbClr val="A0E3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42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Progress Photos</a:t>
            </a:r>
          </a:p>
        </p:txBody>
      </p:sp>
      <p:pic>
        <p:nvPicPr>
          <p:cNvPr id="6" name="Content Placeholder 5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6154427-2CD7-4CF1-B380-70F054207C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680" y="1825625"/>
            <a:ext cx="6528639" cy="4351338"/>
          </a:xfrm>
        </p:spPr>
      </p:pic>
    </p:spTree>
    <p:extLst>
      <p:ext uri="{BB962C8B-B14F-4D97-AF65-F5344CB8AC3E}">
        <p14:creationId xmlns:p14="http://schemas.microsoft.com/office/powerpoint/2010/main" val="9543891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Progress Photos</a:t>
            </a:r>
          </a:p>
        </p:txBody>
      </p:sp>
      <p:pic>
        <p:nvPicPr>
          <p:cNvPr id="7" name="Content Placeholder 6" descr="A picture containing text&#10;&#10;Description automatically generated">
            <a:extLst>
              <a:ext uri="{FF2B5EF4-FFF2-40B4-BE49-F238E27FC236}">
                <a16:creationId xmlns:a16="http://schemas.microsoft.com/office/drawing/2014/main" id="{044CFA3B-BC56-47C8-941C-3AB088A92D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680" y="1825625"/>
            <a:ext cx="6528639" cy="4351338"/>
          </a:xfrm>
        </p:spPr>
      </p:pic>
    </p:spTree>
    <p:extLst>
      <p:ext uri="{BB962C8B-B14F-4D97-AF65-F5344CB8AC3E}">
        <p14:creationId xmlns:p14="http://schemas.microsoft.com/office/powerpoint/2010/main" val="15359476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A0E3CF"/>
                </a:solidFill>
              </a:rPr>
              <a:t>Statistical analysis using National Institute of Standards and Technology (NIST) Statistical Test Suite</a:t>
            </a:r>
          </a:p>
          <a:p>
            <a:r>
              <a:rPr lang="en-US" dirty="0">
                <a:solidFill>
                  <a:srgbClr val="A0E3CF"/>
                </a:solidFill>
              </a:rPr>
              <a:t>Arduino IoT Cloud integration</a:t>
            </a:r>
          </a:p>
          <a:p>
            <a:r>
              <a:rPr lang="en-US" dirty="0">
                <a:solidFill>
                  <a:srgbClr val="A0E3CF"/>
                </a:solidFill>
              </a:rPr>
              <a:t>Add a settings screen to change currently hard coded settings</a:t>
            </a:r>
          </a:p>
          <a:p>
            <a:r>
              <a:rPr lang="en-US" dirty="0">
                <a:solidFill>
                  <a:srgbClr val="A0E3CF"/>
                </a:solidFill>
              </a:rPr>
              <a:t>Additional modes</a:t>
            </a:r>
          </a:p>
          <a:p>
            <a:pPr lvl="1"/>
            <a:r>
              <a:rPr lang="en-US" dirty="0">
                <a:solidFill>
                  <a:srgbClr val="A0E3CF"/>
                </a:solidFill>
              </a:rPr>
              <a:t>Light modes</a:t>
            </a:r>
          </a:p>
          <a:p>
            <a:pPr lvl="1"/>
            <a:r>
              <a:rPr lang="en-US" dirty="0">
                <a:solidFill>
                  <a:srgbClr val="A0E3CF"/>
                </a:solidFill>
              </a:rPr>
              <a:t>Display modes</a:t>
            </a:r>
          </a:p>
          <a:p>
            <a:endParaRPr lang="en-US" dirty="0">
              <a:solidFill>
                <a:srgbClr val="A0E3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2318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Questions</a:t>
            </a:r>
          </a:p>
        </p:txBody>
      </p:sp>
      <p:pic>
        <p:nvPicPr>
          <p:cNvPr id="4" name="Content Placeholder 3" descr="Icon&#10;&#10;Description automatically generated">
            <a:extLst>
              <a:ext uri="{FF2B5EF4-FFF2-40B4-BE49-F238E27FC236}">
                <a16:creationId xmlns:a16="http://schemas.microsoft.com/office/drawing/2014/main" id="{5182B37C-2627-4525-ABED-03A023F36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840" y="968240"/>
            <a:ext cx="7434320" cy="4921520"/>
          </a:xfrm>
        </p:spPr>
      </p:pic>
    </p:spTree>
    <p:extLst>
      <p:ext uri="{BB962C8B-B14F-4D97-AF65-F5344CB8AC3E}">
        <p14:creationId xmlns:p14="http://schemas.microsoft.com/office/powerpoint/2010/main" val="11127296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A0E3CF"/>
                </a:solidFill>
              </a:rPr>
              <a:t>https://github.com/northeaststatecisp/RadioactiveDice</a:t>
            </a:r>
          </a:p>
          <a:p>
            <a:endParaRPr lang="en-US" dirty="0">
              <a:solidFill>
                <a:srgbClr val="A0E3CF"/>
              </a:solidFill>
            </a:endParaRPr>
          </a:p>
          <a:p>
            <a:endParaRPr lang="en-US" dirty="0">
              <a:solidFill>
                <a:srgbClr val="A0E3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550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What makes a random number generator random?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0E3CF"/>
                </a:solidFill>
              </a:rPr>
              <a:t>It’s difficult to tell a computer to produce something abstract</a:t>
            </a:r>
          </a:p>
          <a:p>
            <a:r>
              <a:rPr lang="en-US" dirty="0">
                <a:solidFill>
                  <a:srgbClr val="A0E3CF"/>
                </a:solidFill>
              </a:rPr>
              <a:t>Pseudorandom numbers are usually seeded with the time elapsed since January 1</a:t>
            </a:r>
            <a:r>
              <a:rPr lang="en-US" baseline="30000" dirty="0">
                <a:solidFill>
                  <a:srgbClr val="A0E3CF"/>
                </a:solidFill>
              </a:rPr>
              <a:t>st</a:t>
            </a:r>
            <a:r>
              <a:rPr lang="en-US" dirty="0">
                <a:solidFill>
                  <a:srgbClr val="A0E3CF"/>
                </a:solidFill>
              </a:rPr>
              <a:t>, 1970, but not always</a:t>
            </a:r>
          </a:p>
          <a:p>
            <a:r>
              <a:rPr lang="en-US" dirty="0">
                <a:solidFill>
                  <a:srgbClr val="A0E3CF"/>
                </a:solidFill>
              </a:rPr>
              <a:t>Truly random number need a source of entropy</a:t>
            </a:r>
          </a:p>
          <a:p>
            <a:r>
              <a:rPr lang="en-US" dirty="0">
                <a:solidFill>
                  <a:srgbClr val="A0E3CF"/>
                </a:solidFill>
              </a:rPr>
              <a:t>They key to randomness is being hard to predict </a:t>
            </a:r>
          </a:p>
        </p:txBody>
      </p:sp>
    </p:spTree>
    <p:extLst>
      <p:ext uri="{BB962C8B-B14F-4D97-AF65-F5344CB8AC3E}">
        <p14:creationId xmlns:p14="http://schemas.microsoft.com/office/powerpoint/2010/main" val="1620743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What are the applications of having truly random numbers?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0E3CF"/>
                </a:solidFill>
              </a:rPr>
              <a:t>Cryptography</a:t>
            </a:r>
          </a:p>
          <a:p>
            <a:r>
              <a:rPr lang="en-US" dirty="0">
                <a:solidFill>
                  <a:srgbClr val="A0E3CF"/>
                </a:solidFill>
              </a:rPr>
              <a:t>Security applications</a:t>
            </a:r>
          </a:p>
          <a:p>
            <a:r>
              <a:rPr lang="en-US" dirty="0">
                <a:solidFill>
                  <a:srgbClr val="A0E3CF"/>
                </a:solidFill>
              </a:rPr>
              <a:t>Simulating complex phenomenon</a:t>
            </a:r>
          </a:p>
          <a:p>
            <a:r>
              <a:rPr lang="en-US" dirty="0">
                <a:solidFill>
                  <a:srgbClr val="A0E3CF"/>
                </a:solidFill>
              </a:rPr>
              <a:t>Selecting random samples for statistical analysis</a:t>
            </a:r>
          </a:p>
        </p:txBody>
      </p:sp>
    </p:spTree>
    <p:extLst>
      <p:ext uri="{BB962C8B-B14F-4D97-AF65-F5344CB8AC3E}">
        <p14:creationId xmlns:p14="http://schemas.microsoft.com/office/powerpoint/2010/main" val="183261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HRNG Semester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0E3CF"/>
                </a:solidFill>
              </a:rPr>
              <a:t>Uranium glass marbles are radioactivity source</a:t>
            </a:r>
          </a:p>
          <a:p>
            <a:r>
              <a:rPr lang="en-US" dirty="0">
                <a:solidFill>
                  <a:srgbClr val="A0E3CF"/>
                </a:solidFill>
              </a:rPr>
              <a:t>Designed and 3d printed our own enclosure</a:t>
            </a:r>
          </a:p>
          <a:p>
            <a:r>
              <a:rPr lang="en-US" dirty="0">
                <a:solidFill>
                  <a:srgbClr val="A0E3CF"/>
                </a:solidFill>
              </a:rPr>
              <a:t>Developed our own algorithm based around Geiger board and Arduino Nano interrupts</a:t>
            </a:r>
          </a:p>
          <a:p>
            <a:r>
              <a:rPr lang="en-US" dirty="0">
                <a:solidFill>
                  <a:srgbClr val="A0E3CF"/>
                </a:solidFill>
              </a:rPr>
              <a:t>Developed a user interface using </a:t>
            </a:r>
            <a:r>
              <a:rPr lang="en-US" dirty="0" err="1">
                <a:solidFill>
                  <a:srgbClr val="A0E3CF"/>
                </a:solidFill>
              </a:rPr>
              <a:t>Nextion</a:t>
            </a:r>
            <a:r>
              <a:rPr lang="en-US" dirty="0">
                <a:solidFill>
                  <a:srgbClr val="A0E3CF"/>
                </a:solidFill>
              </a:rPr>
              <a:t> display</a:t>
            </a:r>
          </a:p>
        </p:txBody>
      </p:sp>
    </p:spTree>
    <p:extLst>
      <p:ext uri="{BB962C8B-B14F-4D97-AF65-F5344CB8AC3E}">
        <p14:creationId xmlns:p14="http://schemas.microsoft.com/office/powerpoint/2010/main" val="1227390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Uranium Marbles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0E3CF"/>
                </a:solidFill>
              </a:rPr>
              <a:t>Ultraviolet (UV) light emitting diodes (LED), black lights, illuminate uranium glass marbles</a:t>
            </a:r>
          </a:p>
          <a:p>
            <a:r>
              <a:rPr lang="en-US" dirty="0">
                <a:solidFill>
                  <a:srgbClr val="A0E3CF"/>
                </a:solidFill>
              </a:rPr>
              <a:t>Uranium fluoresces green because UV light excites uranium electrons above the ground state, which creates photons as the electrons transition back to ground state</a:t>
            </a:r>
          </a:p>
          <a:p>
            <a:r>
              <a:rPr lang="en-US" dirty="0">
                <a:solidFill>
                  <a:srgbClr val="A0E3CF"/>
                </a:solidFill>
              </a:rPr>
              <a:t>The UV lights blink when the Geiger counter signals a radioactive event</a:t>
            </a:r>
          </a:p>
          <a:p>
            <a:r>
              <a:rPr lang="en-US" dirty="0">
                <a:solidFill>
                  <a:srgbClr val="A0E3CF"/>
                </a:solidFill>
              </a:rPr>
              <a:t>Lights are cosmetic and do not affect random numbers</a:t>
            </a:r>
          </a:p>
        </p:txBody>
      </p:sp>
    </p:spTree>
    <p:extLst>
      <p:ext uri="{BB962C8B-B14F-4D97-AF65-F5344CB8AC3E}">
        <p14:creationId xmlns:p14="http://schemas.microsoft.com/office/powerpoint/2010/main" val="508374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Custom Enclosure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0E3CF"/>
                </a:solidFill>
              </a:rPr>
              <a:t>Started with predecessor design, but too many modifications were needed</a:t>
            </a:r>
          </a:p>
          <a:p>
            <a:r>
              <a:rPr lang="en-US" dirty="0">
                <a:solidFill>
                  <a:srgbClr val="A0E3CF"/>
                </a:solidFill>
              </a:rPr>
              <a:t>Learned computer aided drafting (CAD) and Dremel Slicing software to design model from scratch</a:t>
            </a:r>
          </a:p>
          <a:p>
            <a:r>
              <a:rPr lang="en-US" dirty="0">
                <a:solidFill>
                  <a:srgbClr val="A0E3CF"/>
                </a:solidFill>
              </a:rPr>
              <a:t>Printed using departmental Dremel </a:t>
            </a:r>
            <a:r>
              <a:rPr lang="en-US" dirty="0" err="1">
                <a:solidFill>
                  <a:srgbClr val="A0E3CF"/>
                </a:solidFill>
              </a:rPr>
              <a:t>Digilab</a:t>
            </a:r>
            <a:r>
              <a:rPr lang="en-US" dirty="0">
                <a:solidFill>
                  <a:srgbClr val="A0E3CF"/>
                </a:solidFill>
              </a:rPr>
              <a:t> 3D45 printers</a:t>
            </a:r>
          </a:p>
        </p:txBody>
      </p:sp>
    </p:spTree>
    <p:extLst>
      <p:ext uri="{BB962C8B-B14F-4D97-AF65-F5344CB8AC3E}">
        <p14:creationId xmlns:p14="http://schemas.microsoft.com/office/powerpoint/2010/main" val="3945448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A0E3CF"/>
                </a:solidFill>
              </a:rPr>
              <a:t>Nextion</a:t>
            </a:r>
            <a:r>
              <a:rPr lang="en-US" b="1" dirty="0">
                <a:solidFill>
                  <a:srgbClr val="A0E3CF"/>
                </a:solidFill>
              </a:rPr>
              <a:t> HMI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A0E3CF"/>
                </a:solidFill>
              </a:rPr>
              <a:t>User interface is a 3.5” </a:t>
            </a:r>
            <a:r>
              <a:rPr lang="en-US" dirty="0" err="1">
                <a:solidFill>
                  <a:srgbClr val="A0E3CF"/>
                </a:solidFill>
              </a:rPr>
              <a:t>Nextion</a:t>
            </a:r>
            <a:r>
              <a:rPr lang="en-US" dirty="0">
                <a:solidFill>
                  <a:srgbClr val="A0E3CF"/>
                </a:solidFill>
              </a:rPr>
              <a:t> Human Machine Interface (HMI) touch screen</a:t>
            </a:r>
          </a:p>
          <a:p>
            <a:r>
              <a:rPr lang="en-US" dirty="0">
                <a:solidFill>
                  <a:srgbClr val="A0E3CF"/>
                </a:solidFill>
              </a:rPr>
              <a:t>Communicates with Arduino Nano using a serial interface, kind of like USB device</a:t>
            </a:r>
          </a:p>
          <a:p>
            <a:r>
              <a:rPr lang="en-US" dirty="0">
                <a:solidFill>
                  <a:srgbClr val="A0E3CF"/>
                </a:solidFill>
              </a:rPr>
              <a:t>Graphical user interface (GUI) created using </a:t>
            </a:r>
            <a:r>
              <a:rPr lang="en-US" dirty="0" err="1">
                <a:solidFill>
                  <a:srgbClr val="A0E3CF"/>
                </a:solidFill>
              </a:rPr>
              <a:t>Nextion</a:t>
            </a:r>
            <a:r>
              <a:rPr lang="en-US" dirty="0">
                <a:solidFill>
                  <a:srgbClr val="A0E3CF"/>
                </a:solidFill>
              </a:rPr>
              <a:t> Editor and linking code </a:t>
            </a:r>
            <a:r>
              <a:rPr lang="en-US">
                <a:solidFill>
                  <a:srgbClr val="A0E3CF"/>
                </a:solidFill>
              </a:rPr>
              <a:t>to screen</a:t>
            </a:r>
            <a:endParaRPr lang="en-US" dirty="0">
              <a:solidFill>
                <a:srgbClr val="A0E3C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540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8AE4-0A63-4C19-BF2F-2F3EC8F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A0E3CF"/>
                </a:solidFill>
              </a:rPr>
              <a:t>Arduino and Geiger Counter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FE9C-5035-466D-86CA-16B2559C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A0E3CF"/>
                </a:solidFill>
              </a:rPr>
              <a:t>The uranium glass marbles are a source of radioactivity</a:t>
            </a:r>
          </a:p>
          <a:p>
            <a:r>
              <a:rPr lang="en-US" dirty="0">
                <a:solidFill>
                  <a:srgbClr val="A0E3CF"/>
                </a:solidFill>
              </a:rPr>
              <a:t>A prebuilt Geiger counter board was used to detect radioactive events</a:t>
            </a:r>
          </a:p>
          <a:p>
            <a:r>
              <a:rPr lang="en-US" dirty="0">
                <a:solidFill>
                  <a:srgbClr val="A0E3CF"/>
                </a:solidFill>
              </a:rPr>
              <a:t>A signal is sent from the Geiger counter to the Arduino, telling it to register a radioactive event</a:t>
            </a:r>
          </a:p>
          <a:p>
            <a:r>
              <a:rPr lang="en-US" dirty="0">
                <a:solidFill>
                  <a:srgbClr val="A0E3CF"/>
                </a:solidFill>
              </a:rPr>
              <a:t>Because we can’t predict when a radioactive event will happen, these events can be used as a source of entropy</a:t>
            </a:r>
          </a:p>
        </p:txBody>
      </p:sp>
    </p:spTree>
    <p:extLst>
      <p:ext uri="{BB962C8B-B14F-4D97-AF65-F5344CB8AC3E}">
        <p14:creationId xmlns:p14="http://schemas.microsoft.com/office/powerpoint/2010/main" val="797846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1178</Words>
  <Application>Microsoft Office PowerPoint</Application>
  <PresentationFormat>Widescreen</PresentationFormat>
  <Paragraphs>148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Century Gothic</vt:lpstr>
      <vt:lpstr>Calibri Light</vt:lpstr>
      <vt:lpstr>Calibri</vt:lpstr>
      <vt:lpstr>Arial</vt:lpstr>
      <vt:lpstr>Office Theme</vt:lpstr>
      <vt:lpstr>Radioactive Random Number Generator</vt:lpstr>
      <vt:lpstr>Overview</vt:lpstr>
      <vt:lpstr>What makes a random number generator random?</vt:lpstr>
      <vt:lpstr>What are the applications of having truly random numbers?</vt:lpstr>
      <vt:lpstr>HRNG Semester Project</vt:lpstr>
      <vt:lpstr>Uranium Marbles </vt:lpstr>
      <vt:lpstr>Custom Enclosure</vt:lpstr>
      <vt:lpstr>Nextion HMI </vt:lpstr>
      <vt:lpstr>Arduino and Geiger Counter </vt:lpstr>
      <vt:lpstr>Algorithm Design</vt:lpstr>
      <vt:lpstr>Algorithm Design cont.</vt:lpstr>
      <vt:lpstr>Frequently Asked Questions</vt:lpstr>
      <vt:lpstr>Is it safe???</vt:lpstr>
      <vt:lpstr>How random is it?</vt:lpstr>
      <vt:lpstr>How fast can it generate numbers?</vt:lpstr>
      <vt:lpstr>Progress Photos</vt:lpstr>
      <vt:lpstr>Progress Photos</vt:lpstr>
      <vt:lpstr>Progress Photos</vt:lpstr>
      <vt:lpstr>Progress Photos</vt:lpstr>
      <vt:lpstr>Progress Photos</vt:lpstr>
      <vt:lpstr>Progress Photos</vt:lpstr>
      <vt:lpstr>Future Work</vt:lpstr>
      <vt:lpstr>Questions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Radioactive Number Generator</dc:title>
  <dc:creator>Kayleigh</dc:creator>
  <cp:lastModifiedBy>John McMeen</cp:lastModifiedBy>
  <cp:revision>76</cp:revision>
  <dcterms:created xsi:type="dcterms:W3CDTF">2021-03-27T13:42:59Z</dcterms:created>
  <dcterms:modified xsi:type="dcterms:W3CDTF">2021-05-04T21:46:59Z</dcterms:modified>
</cp:coreProperties>
</file>